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1" r:id="rId4"/>
    <p:sldId id="290" r:id="rId5"/>
    <p:sldId id="261" r:id="rId6"/>
    <p:sldId id="264" r:id="rId7"/>
    <p:sldId id="257" r:id="rId8"/>
    <p:sldId id="270" r:id="rId9"/>
    <p:sldId id="265" r:id="rId10"/>
    <p:sldId id="262" r:id="rId11"/>
    <p:sldId id="266" r:id="rId12"/>
    <p:sldId id="273" r:id="rId13"/>
    <p:sldId id="267" r:id="rId14"/>
    <p:sldId id="288" r:id="rId15"/>
    <p:sldId id="268" r:id="rId16"/>
    <p:sldId id="284" r:id="rId17"/>
    <p:sldId id="260" r:id="rId18"/>
    <p:sldId id="272" r:id="rId19"/>
    <p:sldId id="269" r:id="rId20"/>
    <p:sldId id="289" r:id="rId21"/>
    <p:sldId id="297" r:id="rId22"/>
    <p:sldId id="298" r:id="rId23"/>
    <p:sldId id="258" r:id="rId24"/>
    <p:sldId id="277" r:id="rId25"/>
    <p:sldId id="278" r:id="rId26"/>
    <p:sldId id="296" r:id="rId27"/>
    <p:sldId id="279" r:id="rId28"/>
    <p:sldId id="276" r:id="rId29"/>
    <p:sldId id="259" r:id="rId30"/>
    <p:sldId id="271" r:id="rId31"/>
    <p:sldId id="274" r:id="rId32"/>
    <p:sldId id="275" r:id="rId33"/>
    <p:sldId id="281" r:id="rId34"/>
    <p:sldId id="282" r:id="rId35"/>
    <p:sldId id="283" r:id="rId36"/>
    <p:sldId id="287" r:id="rId37"/>
    <p:sldId id="280" r:id="rId38"/>
    <p:sldId id="285" r:id="rId39"/>
    <p:sldId id="286" r:id="rId40"/>
    <p:sldId id="299" r:id="rId41"/>
    <p:sldId id="293" r:id="rId42"/>
    <p:sldId id="294" r:id="rId43"/>
    <p:sldId id="29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2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accent1"/>
            </a:gs>
            <a:gs pos="50000">
              <a:schemeClr val="accent1"/>
            </a:gs>
            <a:gs pos="51000">
              <a:schemeClr val="bg2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 baseline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66800" y="3657600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A154CE-F85E-49DC-86B0-3D39DBC32BE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51D8AE-77E0-4452-ABBC-82478FBD5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154CE-F85E-49DC-86B0-3D39DBC32BE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1D8AE-77E0-4452-ABBC-82478FBD5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154CE-F85E-49DC-86B0-3D39DBC32BE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1D8AE-77E0-4452-ABBC-82478FBD5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154CE-F85E-49DC-86B0-3D39DBC32BE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1D8AE-77E0-4452-ABBC-82478FBD51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0">
                <a:schemeClr val="accent1"/>
              </a:gs>
              <a:gs pos="92000">
                <a:schemeClr val="accent1"/>
              </a:gs>
              <a:gs pos="51000">
                <a:schemeClr val="accent1"/>
              </a:gs>
              <a:gs pos="94000">
                <a:schemeClr val="accent3"/>
              </a:gs>
              <a:gs pos="100000">
                <a:schemeClr val="accent3"/>
              </a:gs>
            </a:gsLst>
            <a:lin ang="5400000" scaled="0"/>
          </a:gradFill>
        </p:spPr>
        <p:txBody>
          <a:bodyPr rtlCol="0"/>
          <a:lstStyle>
            <a:lvl1pPr algn="ctr">
              <a:defRPr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2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3429000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154CE-F85E-49DC-86B0-3D39DBC32BE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1D8AE-77E0-4452-ABBC-82478FBD51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810000" y="350520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657600" y="350520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154CE-F85E-49DC-86B0-3D39DBC32BE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1D8AE-77E0-4452-ABBC-82478FBD51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154CE-F85E-49DC-86B0-3D39DBC32BE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1D8AE-77E0-4452-ABBC-82478FBD5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154CE-F85E-49DC-86B0-3D39DBC32BE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1D8AE-77E0-4452-ABBC-82478FBD51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/>
              </a:gs>
              <a:gs pos="92000">
                <a:schemeClr val="accent1"/>
              </a:gs>
              <a:gs pos="51000">
                <a:schemeClr val="accent1"/>
              </a:gs>
              <a:gs pos="94000">
                <a:schemeClr val="accent3"/>
              </a:gs>
              <a:gs pos="100000">
                <a:schemeClr val="accent3"/>
              </a:gs>
            </a:gsLst>
            <a:lin ang="5400000" scaled="0"/>
          </a:gradFill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154CE-F85E-49DC-86B0-3D39DBC32BE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1D8AE-77E0-4452-ABBC-82478FBD5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DA154CE-F85E-49DC-86B0-3D39DBC32BE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1D8AE-77E0-4452-ABBC-82478FBD5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A154CE-F85E-49DC-86B0-3D39DBC32BE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51D8AE-77E0-4452-ABBC-82478FBD51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chemeClr val="accent1"/>
              </a:gs>
              <a:gs pos="92000">
                <a:schemeClr val="accent1"/>
              </a:gs>
              <a:gs pos="51000">
                <a:schemeClr val="accent1"/>
              </a:gs>
              <a:gs pos="94000">
                <a:schemeClr val="accent3"/>
              </a:gs>
              <a:gs pos="100000">
                <a:schemeClr val="accent3"/>
              </a:gs>
            </a:gsLst>
            <a:lin ang="5400000" scaled="0"/>
          </a:gradFill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A154CE-F85E-49DC-86B0-3D39DBC32BE1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451D8AE-77E0-4452-ABBC-82478FBD5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baseline="0">
          <a:solidFill>
            <a:schemeClr val="bg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/>
            </a:gs>
            <a:gs pos="37000">
              <a:schemeClr val="accent1"/>
            </a:gs>
            <a:gs pos="37000">
              <a:schemeClr val="bg2"/>
            </a:gs>
            <a:gs pos="38000">
              <a:schemeClr val="bg1"/>
            </a:gs>
            <a:gs pos="69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829761"/>
          </a:xfrm>
        </p:spPr>
        <p:txBody>
          <a:bodyPr/>
          <a:lstStyle/>
          <a:p>
            <a:r>
              <a:rPr lang="en-US" dirty="0" smtClean="0"/>
              <a:t>Your </a:t>
            </a:r>
            <a:r>
              <a:rPr lang="en-US" dirty="0" err="1" smtClean="0"/>
              <a:t>NanoVNA</a:t>
            </a:r>
            <a:r>
              <a:rPr lang="en-US" dirty="0" smtClean="0"/>
              <a:t> and </a:t>
            </a:r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7772400" cy="1199704"/>
          </a:xfrm>
        </p:spPr>
        <p:txBody>
          <a:bodyPr/>
          <a:lstStyle/>
          <a:p>
            <a:r>
              <a:rPr lang="en-US" dirty="0" smtClean="0"/>
              <a:t>Everything you wanted to know,</a:t>
            </a:r>
          </a:p>
          <a:p>
            <a:r>
              <a:rPr lang="en-US" dirty="0" smtClean="0"/>
              <a:t> but were afraid to ask!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5029200"/>
            <a:ext cx="8458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525252"/>
                </a:solidFill>
              </a:rPr>
              <a:t>David R Richardson, </a:t>
            </a:r>
            <a:r>
              <a:rPr lang="en-US" sz="2400" dirty="0" err="1" smtClean="0">
                <a:solidFill>
                  <a:srgbClr val="525252"/>
                </a:solidFill>
              </a:rPr>
              <a:t>MLitt</a:t>
            </a:r>
            <a:r>
              <a:rPr lang="en-US" sz="2400" dirty="0" smtClean="0">
                <a:solidFill>
                  <a:srgbClr val="525252"/>
                </a:solidFill>
              </a:rPr>
              <a:t> (S01369444)</a:t>
            </a:r>
          </a:p>
          <a:p>
            <a:pPr algn="ctr"/>
            <a:r>
              <a:rPr lang="en-US" sz="2800" dirty="0" smtClean="0">
                <a:solidFill>
                  <a:srgbClr val="525252"/>
                </a:solidFill>
              </a:rPr>
              <a:t>K3KDR</a:t>
            </a:r>
            <a:r>
              <a:rPr lang="en-US" sz="2400" dirty="0" smtClean="0">
                <a:solidFill>
                  <a:srgbClr val="525252"/>
                </a:solidFill>
              </a:rPr>
              <a:t/>
            </a:r>
            <a:br>
              <a:rPr lang="en-US" sz="2400" dirty="0" smtClean="0">
                <a:solidFill>
                  <a:srgbClr val="525252"/>
                </a:solidFill>
              </a:rPr>
            </a:br>
            <a:r>
              <a:rPr lang="en-US" sz="2000" dirty="0" smtClean="0">
                <a:solidFill>
                  <a:srgbClr val="525252"/>
                </a:solidFill>
              </a:rPr>
              <a:t>PHYS </a:t>
            </a:r>
            <a:r>
              <a:rPr lang="en-US" sz="2000" dirty="0" smtClean="0">
                <a:solidFill>
                  <a:srgbClr val="525252"/>
                </a:solidFill>
              </a:rPr>
              <a:t>501: Physics for Ham Radio, Rice University, Dr. Patricia </a:t>
            </a:r>
            <a:r>
              <a:rPr lang="en-US" sz="2000" dirty="0" err="1" smtClean="0">
                <a:solidFill>
                  <a:srgbClr val="525252"/>
                </a:solidFill>
              </a:rPr>
              <a:t>Reiff</a:t>
            </a:r>
            <a:endParaRPr lang="en-US" sz="2000" dirty="0" smtClean="0">
              <a:solidFill>
                <a:srgbClr val="525252"/>
              </a:solidFill>
            </a:endParaRPr>
          </a:p>
          <a:p>
            <a:pPr algn="ctr"/>
            <a:r>
              <a:rPr lang="en-US" sz="2000" dirty="0" smtClean="0">
                <a:solidFill>
                  <a:srgbClr val="525252"/>
                </a:solidFill>
              </a:rPr>
              <a:t>December 7, </a:t>
            </a:r>
            <a:r>
              <a:rPr lang="en-US" sz="2000" dirty="0" smtClean="0">
                <a:solidFill>
                  <a:srgbClr val="525252"/>
                </a:solidFill>
              </a:rPr>
              <a:t>2020</a:t>
            </a:r>
            <a:endParaRPr lang="en-US" sz="2000" dirty="0">
              <a:solidFill>
                <a:srgbClr val="52525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Invented by a Ham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198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0" y="5657671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https://www.sdr-kits.net/documents/Baier_VNWA2_QEX.pdf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edy555 </a:t>
            </a:r>
            <a:r>
              <a:rPr lang="en-US" dirty="0" smtClean="0"/>
              <a:t>from Hokkaido, Japan significantly improved on </a:t>
            </a:r>
            <a:r>
              <a:rPr lang="en-US" dirty="0" err="1" smtClean="0"/>
              <a:t>Baier’s</a:t>
            </a:r>
            <a:r>
              <a:rPr lang="en-US" dirty="0" smtClean="0"/>
              <a:t> design</a:t>
            </a:r>
          </a:p>
          <a:p>
            <a:endParaRPr lang="en-US" dirty="0" smtClean="0"/>
          </a:p>
          <a:p>
            <a:r>
              <a:rPr lang="en-US" dirty="0" smtClean="0"/>
              <a:t>Everything, including the computer and display, fits on one small 3”x2” board</a:t>
            </a:r>
          </a:p>
          <a:p>
            <a:endParaRPr lang="en-US" dirty="0" smtClean="0"/>
          </a:p>
          <a:p>
            <a:r>
              <a:rPr lang="en-US" dirty="0" smtClean="0"/>
              <a:t>Modern components and Chinese manufacturing brought the price below $100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NanoVNA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NanoVNA</a:t>
            </a:r>
            <a:endParaRPr lang="en-US" dirty="0"/>
          </a:p>
        </p:txBody>
      </p:sp>
      <p:pic>
        <p:nvPicPr>
          <p:cNvPr id="4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800"/>
            <a:ext cx="4876800" cy="4876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05400" y="5943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edy555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product itself is completely “Open Source” – Including the hardware</a:t>
            </a:r>
          </a:p>
          <a:p>
            <a:endParaRPr lang="en-US" dirty="0" smtClean="0"/>
          </a:p>
          <a:p>
            <a:r>
              <a:rPr lang="en-US" dirty="0" smtClean="0"/>
              <a:t>Countless people from around the world have contributed to both the software and the hardware</a:t>
            </a:r>
          </a:p>
          <a:p>
            <a:endParaRPr lang="en-US" dirty="0" smtClean="0"/>
          </a:p>
          <a:p>
            <a:r>
              <a:rPr lang="en-US" dirty="0" smtClean="0"/>
              <a:t>This has lead to an explosion of improved designs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NanoVNA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endless variations based on edy555’s design</a:t>
            </a:r>
          </a:p>
          <a:p>
            <a:endParaRPr lang="en-US" dirty="0" smtClean="0"/>
          </a:p>
          <a:p>
            <a:r>
              <a:rPr lang="en-US" dirty="0" smtClean="0"/>
              <a:t>The most popular at the moment is </a:t>
            </a:r>
            <a:r>
              <a:rPr lang="en-US" dirty="0" err="1" smtClean="0"/>
              <a:t>Hugen’s</a:t>
            </a:r>
            <a:r>
              <a:rPr lang="en-US" dirty="0" smtClean="0"/>
              <a:t> </a:t>
            </a:r>
            <a:r>
              <a:rPr lang="en-US" dirty="0" err="1" smtClean="0"/>
              <a:t>NanoVNA</a:t>
            </a:r>
            <a:r>
              <a:rPr lang="en-US" dirty="0" smtClean="0"/>
              <a:t>-H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NanoVNA</a:t>
            </a:r>
            <a:r>
              <a:rPr lang="en-US" dirty="0" smtClean="0"/>
              <a:t> v2 is an all-new design by HCXQS in collaboration with </a:t>
            </a:r>
            <a:r>
              <a:rPr lang="en-US" dirty="0" err="1" smtClean="0"/>
              <a:t>OwOComm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 careful to avoid poorly performing clones of the v2; there are tons of them. https://nanorfe.com/nanovna-v2.html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any good?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6764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 smtClean="0"/>
              <a:t>No variation is going to replace a $50,000 machine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700" dirty="0" smtClean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 smtClean="0"/>
              <a:t>The results from even the original hardware are surprisingly accurate and more than adequate for amateur radio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700" dirty="0" smtClean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 smtClean="0"/>
              <a:t>The hardware and software are continually </a:t>
            </a:r>
            <a:r>
              <a:rPr lang="en-US" sz="2700" dirty="0" smtClean="0"/>
              <a:t>improving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any good?</a:t>
            </a:r>
            <a:endParaRPr lang="en-US" dirty="0"/>
          </a:p>
        </p:txBody>
      </p:sp>
      <p:pic>
        <p:nvPicPr>
          <p:cNvPr id="35842" name="Picture 2" descr="https://secure.gravatar.com/avatar/338a91045c44053ce3ec5da9e31e4e72?s=58&amp;r=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19200"/>
            <a:ext cx="4114792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8288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“…my excitement grew tremendously to compare it with the </a:t>
            </a:r>
            <a:r>
              <a:rPr lang="en-US" sz="2400" dirty="0" err="1" smtClean="0"/>
              <a:t>Keysight</a:t>
            </a:r>
            <a:r>
              <a:rPr lang="en-US" sz="2400" dirty="0" smtClean="0"/>
              <a:t> </a:t>
            </a:r>
            <a:r>
              <a:rPr lang="en-US" sz="2400" dirty="0" err="1" smtClean="0"/>
              <a:t>FieldFox</a:t>
            </a:r>
            <a:r>
              <a:rPr lang="en-US" sz="2400" dirty="0" smtClean="0"/>
              <a:t> N9952A 50GHz VNA. After achieving comparable results, my happiness knew no bounds…”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5257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--</a:t>
            </a:r>
            <a:r>
              <a:rPr lang="en-US" sz="2000" dirty="0" err="1" smtClean="0"/>
              <a:t>Salil</a:t>
            </a:r>
            <a:r>
              <a:rPr lang="en-US" sz="2000" dirty="0" smtClean="0"/>
              <a:t> </a:t>
            </a:r>
            <a:r>
              <a:rPr lang="en-US" sz="2000" dirty="0" err="1" smtClean="0"/>
              <a:t>Tenbe</a:t>
            </a:r>
            <a:endParaRPr lang="en-US" sz="2000" dirty="0" smtClean="0"/>
          </a:p>
          <a:p>
            <a:r>
              <a:rPr lang="en-US" sz="2000" dirty="0" smtClean="0"/>
              <a:t>    nuclearrambo.com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5638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He’s also a ham!</a:t>
            </a:r>
          </a:p>
          <a:p>
            <a:pPr algn="ctr"/>
            <a:r>
              <a:rPr lang="en-US" b="1" dirty="0" smtClean="0"/>
              <a:t>VU3XEN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419600" y="5334000"/>
            <a:ext cx="369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This guy added TDR 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101 samples</a:t>
            </a:r>
          </a:p>
          <a:p>
            <a:r>
              <a:rPr lang="en-US" dirty="0" smtClean="0"/>
              <a:t>100kHz – 1Ghz</a:t>
            </a:r>
          </a:p>
          <a:p>
            <a:r>
              <a:rPr lang="en-US" dirty="0" smtClean="0"/>
              <a:t>Precision starts to fall-off around 300MHz, though it’s fine under 500Mhz.  </a:t>
            </a:r>
          </a:p>
          <a:p>
            <a:r>
              <a:rPr lang="en-US" dirty="0" smtClean="0"/>
              <a:t>Keep the calibration range as small as you can. </a:t>
            </a:r>
          </a:p>
          <a:p>
            <a:r>
              <a:rPr lang="en-US" dirty="0" smtClean="0"/>
              <a:t>Be careful if you’re near a strong signal</a:t>
            </a:r>
          </a:p>
          <a:p>
            <a:endParaRPr lang="en-US" dirty="0" smtClean="0"/>
          </a:p>
          <a:p>
            <a:r>
              <a:rPr lang="en-US" dirty="0" smtClean="0"/>
              <a:t>Things have improved dramatically in v2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Let’s try it out!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the box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SWR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sz="2700" baseline="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Smith 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Chart</a:t>
            </a:r>
            <a:b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sz="2700" dirty="0" smtClean="0"/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 smtClean="0"/>
              <a:t>Phase</a:t>
            </a:r>
            <a:br>
              <a:rPr lang="en-US" sz="2700" dirty="0" smtClean="0"/>
            </a:br>
            <a:endParaRPr lang="en-US" sz="2700" baseline="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Logmag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(return loss &amp; insertion loss in dB)</a:t>
            </a:r>
            <a:endParaRPr lang="en-US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en-US" sz="2700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VNA basics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Origin of the </a:t>
            </a:r>
            <a:r>
              <a:rPr lang="en-US" dirty="0" err="1" smtClean="0"/>
              <a:t>NanoVNA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Practical use</a:t>
            </a:r>
          </a:p>
          <a:p>
            <a:pPr lvl="1"/>
            <a:r>
              <a:rPr lang="en-US" dirty="0" smtClean="0"/>
              <a:t>As an antenna analyzer</a:t>
            </a:r>
          </a:p>
          <a:p>
            <a:pPr lvl="1"/>
            <a:r>
              <a:rPr lang="en-US" dirty="0" smtClean="0"/>
              <a:t>Analyze a feed line</a:t>
            </a:r>
          </a:p>
          <a:p>
            <a:pPr lvl="1"/>
            <a:r>
              <a:rPr lang="en-US" dirty="0" smtClean="0"/>
              <a:t>Find a fault in a damaged cable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the box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The easiest and most obvious use for most hams will be the SWR and Smith </a:t>
            </a:r>
            <a:r>
              <a:rPr lang="en-US" sz="2700" dirty="0" smtClean="0"/>
              <a:t>Chart features</a:t>
            </a:r>
            <a:endParaRPr lang="en-US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If you’re just looking for an antenna analyzer, you simply can’t get anything better for the price</a:t>
            </a:r>
            <a:r>
              <a:rPr lang="en-US" sz="2700" dirty="0" smtClean="0"/>
              <a:t>.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en-US" sz="2700" baseline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Smith Chart &amp; SWR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35170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601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marker shows resonant point. </a:t>
            </a:r>
            <a:br>
              <a:rPr lang="en-US" dirty="0" smtClean="0"/>
            </a:br>
            <a:r>
              <a:rPr lang="en-US" dirty="0" smtClean="0"/>
              <a:t>Blue </a:t>
            </a:r>
            <a:r>
              <a:rPr lang="en-US" dirty="0" smtClean="0"/>
              <a:t>marker is at -90</a:t>
            </a:r>
            <a:r>
              <a:rPr lang="en-US" dirty="0" smtClean="0"/>
              <a:t>° Phase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Smith </a:t>
            </a: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8200" y="12954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SWR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6019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Range is </a:t>
            </a:r>
            <a:r>
              <a:rPr lang="en-US" dirty="0" smtClean="0"/>
              <a:t>3MHz-15Mhz</a:t>
            </a:r>
          </a:p>
          <a:p>
            <a:r>
              <a:rPr lang="en-US" dirty="0" smtClean="0"/>
              <a:t>1010 samples (using </a:t>
            </a:r>
            <a:r>
              <a:rPr lang="en-US" dirty="0" err="1" smtClean="0"/>
              <a:t>NanoVNA</a:t>
            </a:r>
            <a:r>
              <a:rPr lang="en-US" dirty="0" smtClean="0"/>
              <a:t> Saver)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&amp; Return Loss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441705" cy="441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01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marker shows resonant point. </a:t>
            </a:r>
            <a:br>
              <a:rPr lang="en-US" dirty="0" smtClean="0"/>
            </a:br>
            <a:r>
              <a:rPr lang="en-US" dirty="0" smtClean="0"/>
              <a:t>Blue </a:t>
            </a:r>
            <a:r>
              <a:rPr lang="en-US" dirty="0" smtClean="0"/>
              <a:t>marker is at -90</a:t>
            </a:r>
            <a:r>
              <a:rPr lang="en-US" dirty="0" smtClean="0"/>
              <a:t>° Phase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219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12192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Return Loss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6019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Range is </a:t>
            </a:r>
            <a:r>
              <a:rPr lang="en-US" dirty="0" smtClean="0"/>
              <a:t>3MHz-15Mhz</a:t>
            </a:r>
          </a:p>
          <a:p>
            <a:r>
              <a:rPr lang="en-US" dirty="0" smtClean="0"/>
              <a:t>1010 samples (using </a:t>
            </a:r>
            <a:r>
              <a:rPr lang="en-US" dirty="0" err="1" smtClean="0"/>
              <a:t>NanoVNA</a:t>
            </a:r>
            <a:r>
              <a:rPr lang="en-US" dirty="0" smtClean="0"/>
              <a:t> Saver)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 </a:t>
            </a:r>
            <a:r>
              <a:rPr lang="en-US" dirty="0" smtClean="0"/>
              <a:t>Impedance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Velocity </a:t>
            </a:r>
            <a:r>
              <a:rPr lang="en-US" dirty="0" smtClean="0"/>
              <a:t>Factor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Cable </a:t>
            </a:r>
            <a:r>
              <a:rPr lang="en-US" dirty="0" smtClean="0"/>
              <a:t>Length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Distance To Fault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a cable’s characteristic impedance, we need to take two measurements. </a:t>
            </a:r>
          </a:p>
          <a:p>
            <a:endParaRPr lang="en-US" dirty="0" smtClean="0"/>
          </a:p>
          <a:p>
            <a:r>
              <a:rPr lang="en-US" dirty="0" smtClean="0"/>
              <a:t>Remember that</a:t>
            </a:r>
          </a:p>
          <a:p>
            <a:endParaRPr lang="en-US" dirty="0" smtClean="0"/>
          </a:p>
          <a:p>
            <a:r>
              <a:rPr lang="en-US" dirty="0" smtClean="0"/>
              <a:t>We’ll measure from a single frequency.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Impedance 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90800"/>
            <a:ext cx="15144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25247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Impedance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799"/>
            <a:ext cx="4953000" cy="515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1371600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</a:t>
            </a:r>
            <a:r>
              <a:rPr lang="en-US" sz="2400" dirty="0" smtClean="0"/>
              <a:t>r</a:t>
            </a:r>
            <a:r>
              <a:rPr lang="en-US" sz="2400" dirty="0" smtClean="0"/>
              <a:t>ead from </a:t>
            </a:r>
            <a:r>
              <a:rPr lang="en-US" sz="2400" dirty="0" smtClean="0"/>
              <a:t>a point where the phase was -90 degrees as it was far away from the resonant point. 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35814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Red marker shows</a:t>
            </a:r>
            <a:r>
              <a:rPr lang="en-US" sz="2000" dirty="0" smtClean="0"/>
              <a:t>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resonant point.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Blue </a:t>
            </a:r>
            <a:r>
              <a:rPr lang="en-US" sz="2000" dirty="0" smtClean="0"/>
              <a:t>marker is </a:t>
            </a:r>
            <a:r>
              <a:rPr lang="en-US" sz="2000" dirty="0" smtClean="0"/>
              <a:t>at -</a:t>
            </a:r>
            <a:r>
              <a:rPr lang="en-US" sz="2000" dirty="0" smtClean="0"/>
              <a:t>90</a:t>
            </a:r>
            <a:r>
              <a:rPr lang="en-US" sz="2000" dirty="0" smtClean="0"/>
              <a:t>° phase</a:t>
            </a:r>
          </a:p>
          <a:p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Range </a:t>
            </a:r>
            <a:r>
              <a:rPr lang="en-US" sz="2000" dirty="0" smtClean="0"/>
              <a:t>is 3MHz-15Mhz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1010 </a:t>
            </a:r>
            <a:r>
              <a:rPr lang="en-US" sz="2000" dirty="0" smtClean="0"/>
              <a:t>samples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/>
              <a:t>(using </a:t>
            </a:r>
            <a:r>
              <a:rPr lang="en-US" sz="2000" dirty="0" err="1" smtClean="0"/>
              <a:t>NanoVNA</a:t>
            </a:r>
            <a:r>
              <a:rPr lang="en-US" sz="2000" dirty="0" smtClean="0"/>
              <a:t> Saver)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Using the Smith chart, read capacitance with the cable open.  My junk cable reads </a:t>
            </a:r>
            <a:r>
              <a:rPr lang="en-US" dirty="0" smtClean="0"/>
              <a:t>241pF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Short the cable and read the inductance.  My junk cable reads 596nH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Impedance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2275486"/>
            <a:ext cx="6985000" cy="26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bad at all.  We’re about as close to 50ohm as we could </a:t>
            </a:r>
            <a:r>
              <a:rPr lang="en-US" dirty="0" smtClean="0"/>
              <a:t>hope.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Impedance 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41" y="1828800"/>
            <a:ext cx="874245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Velocity factor (velocity of propagation) is a measure of the speed a wave propagates through a medium.  A feed line, in our case.</a:t>
            </a:r>
          </a:p>
          <a:p>
            <a:endParaRPr lang="en-US" dirty="0" smtClean="0"/>
          </a:p>
          <a:p>
            <a:r>
              <a:rPr lang="en-US" dirty="0" smtClean="0"/>
              <a:t>This value is expressed a fraction of the speed of light in a </a:t>
            </a:r>
            <a:r>
              <a:rPr lang="en-US" dirty="0" smtClean="0"/>
              <a:t>vacuum (a percentage or a value between 0 and 1)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It’s important to have an accurate value for single-port cable length and DTF measurements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Factor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signal from port 1 (CH0) travels through the cable and appears at port 2 (CH1)</a:t>
            </a:r>
          </a:p>
          <a:p>
            <a:endParaRPr lang="en-US" dirty="0" smtClean="0"/>
          </a:p>
          <a:p>
            <a:r>
              <a:rPr lang="en-US" dirty="0" smtClean="0"/>
              <a:t>Traveling through the cable takes time, which will show up as a difference in phase</a:t>
            </a:r>
          </a:p>
          <a:p>
            <a:endParaRPr lang="en-US" dirty="0" smtClean="0"/>
          </a:p>
          <a:p>
            <a:r>
              <a:rPr lang="en-US" dirty="0" smtClean="0"/>
              <a:t>As this measurement requires the use of both ports, you must perform the ‘isolation’ and ‘through’ calibration steps.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Factor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Vector Network Analyzer</a:t>
            </a:r>
          </a:p>
          <a:p>
            <a:r>
              <a:rPr lang="en-US" dirty="0" smtClean="0"/>
              <a:t>Measuring instrument</a:t>
            </a:r>
          </a:p>
          <a:p>
            <a:r>
              <a:rPr lang="en-US" dirty="0" smtClean="0"/>
              <a:t>Generates a signal and measures the </a:t>
            </a:r>
            <a:r>
              <a:rPr lang="en-US" b="1" dirty="0" smtClean="0"/>
              <a:t>magnitude</a:t>
            </a:r>
            <a:r>
              <a:rPr lang="en-US" dirty="0" smtClean="0"/>
              <a:t> and </a:t>
            </a:r>
            <a:r>
              <a:rPr lang="en-US" b="1" dirty="0" smtClean="0"/>
              <a:t>phase</a:t>
            </a:r>
            <a:r>
              <a:rPr lang="en-US" dirty="0" smtClean="0"/>
              <a:t> of the reflected and output signals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VNA?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02785"/>
            <a:ext cx="6315075" cy="312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Factor</a:t>
            </a:r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343400" cy="285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19200"/>
            <a:ext cx="305502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Once you have the delta frequency, you can find out how long the cable would be if the signal propagated at the speed of light. (The electrical length)</a:t>
            </a:r>
          </a:p>
          <a:p>
            <a:endParaRPr lang="en-US" dirty="0" smtClean="0"/>
          </a:p>
          <a:p>
            <a:r>
              <a:rPr lang="en-US" dirty="0" smtClean="0"/>
              <a:t>Using the same junk RG-58/U cable from before,</a:t>
            </a:r>
            <a:br>
              <a:rPr lang="en-US" dirty="0" smtClean="0"/>
            </a:br>
            <a:r>
              <a:rPr lang="en-US" dirty="0" smtClean="0"/>
              <a:t>I measured </a:t>
            </a:r>
            <a:r>
              <a:rPr lang="en-US" b="1" dirty="0" smtClean="0"/>
              <a:t>51.039MHz</a:t>
            </a:r>
            <a:r>
              <a:rPr lang="en-US" dirty="0" smtClean="0"/>
              <a:t> and </a:t>
            </a:r>
            <a:r>
              <a:rPr lang="en-US" b="1" dirty="0" smtClean="0"/>
              <a:t>151.225MHz</a:t>
            </a:r>
            <a:r>
              <a:rPr lang="en-US" dirty="0" smtClean="0"/>
              <a:t> giving a delta of </a:t>
            </a:r>
            <a:r>
              <a:rPr lang="en-US" b="1" dirty="0" smtClean="0"/>
              <a:t>100.186Mhz</a:t>
            </a:r>
          </a:p>
          <a:p>
            <a:endParaRPr lang="en-US" dirty="0" smtClean="0"/>
          </a:p>
          <a:p>
            <a:r>
              <a:rPr lang="en-US" dirty="0" smtClean="0"/>
              <a:t>I had to zoom in on each point of interest to get a more accurate measurement.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Factor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Factor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62757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590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cable isn’t almost 3 meters long.  It’s only 74.5” or 1.892 meters long.  We can find the velocity factor of our cable with a quick division.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5715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Just below the expected 0.66 </a:t>
            </a:r>
            <a:endParaRPr lang="en-US" sz="2800" dirty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038600"/>
            <a:ext cx="469053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we know the velocity factor, we can measure the cable length a few different ways</a:t>
            </a:r>
          </a:p>
          <a:p>
            <a:endParaRPr lang="en-US" dirty="0" smtClean="0"/>
          </a:p>
          <a:p>
            <a:r>
              <a:rPr lang="en-US" dirty="0" smtClean="0"/>
              <a:t>One way is to use the same two-port measurement we used to find the velocity factor.  Just multiply the electrical length by the velocity factor to get the real length.</a:t>
            </a:r>
          </a:p>
          <a:p>
            <a:endParaRPr lang="en-US" dirty="0" smtClean="0"/>
          </a:p>
          <a:p>
            <a:r>
              <a:rPr lang="en-US" dirty="0" smtClean="0"/>
              <a:t>If you don’t have access to both ends of the cable, we need a different approach…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Domain </a:t>
            </a:r>
            <a:r>
              <a:rPr lang="en-US" dirty="0" err="1" smtClean="0"/>
              <a:t>Reflectometry</a:t>
            </a:r>
            <a:r>
              <a:rPr lang="en-US" dirty="0" smtClean="0"/>
              <a:t> (TDR) is a common feature of expensive </a:t>
            </a:r>
            <a:r>
              <a:rPr lang="en-US" dirty="0" smtClean="0"/>
              <a:t>VNAs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NanoVNA</a:t>
            </a:r>
            <a:r>
              <a:rPr lang="en-US" dirty="0" smtClean="0"/>
              <a:t> does everything in the frequency domain and doesn’t have a “real” TDR mode.</a:t>
            </a:r>
          </a:p>
          <a:p>
            <a:endParaRPr lang="en-US" dirty="0" smtClean="0"/>
          </a:p>
          <a:p>
            <a:r>
              <a:rPr lang="en-US" dirty="0" smtClean="0"/>
              <a:t>We can simulate it in software, thanks to the power of math!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need data in the time domain, and the return loss data is in the frequency domain</a:t>
            </a:r>
          </a:p>
          <a:p>
            <a:endParaRPr lang="en-US" dirty="0" smtClean="0"/>
          </a:p>
          <a:p>
            <a:r>
              <a:rPr lang="en-US" dirty="0" smtClean="0"/>
              <a:t>The basic idea is to apply an inverse Fourier transform to the return loss data.  It’s just a bit of arithmetic from there.</a:t>
            </a:r>
          </a:p>
          <a:p>
            <a:endParaRPr lang="en-US" dirty="0" smtClean="0"/>
          </a:p>
          <a:p>
            <a:r>
              <a:rPr lang="en-US" dirty="0" smtClean="0"/>
              <a:t>This is handled in the v2 and newer firmware releases.  The </a:t>
            </a:r>
            <a:r>
              <a:rPr lang="en-US" dirty="0" err="1" smtClean="0"/>
              <a:t>NanoVNA</a:t>
            </a:r>
            <a:r>
              <a:rPr lang="en-US" dirty="0" smtClean="0"/>
              <a:t> Saver software also has this feature, and it’s significantly easier to use than the firmware.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NanoVNA</a:t>
            </a:r>
            <a:r>
              <a:rPr lang="en-US" dirty="0" smtClean="0"/>
              <a:t> Saver with one end of the cable connected to port 1 (CH0)</a:t>
            </a:r>
          </a:p>
          <a:p>
            <a:endParaRPr lang="en-US" dirty="0" smtClean="0"/>
          </a:p>
          <a:p>
            <a:r>
              <a:rPr lang="en-US" dirty="0" smtClean="0"/>
              <a:t>Connect to the </a:t>
            </a:r>
            <a:r>
              <a:rPr lang="en-US" dirty="0" err="1" smtClean="0"/>
              <a:t>NanoVNA</a:t>
            </a:r>
            <a:r>
              <a:rPr lang="en-US" dirty="0" smtClean="0"/>
              <a:t> and run a Sweep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Set the Velocity Factor under “Time Domain </a:t>
            </a:r>
            <a:r>
              <a:rPr lang="en-US" dirty="0" err="1" smtClean="0"/>
              <a:t>Reflectometry</a:t>
            </a:r>
            <a:r>
              <a:rPr lang="en-US" dirty="0" smtClean="0"/>
              <a:t>” and read the result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could not get a measurement </a:t>
            </a:r>
            <a:r>
              <a:rPr lang="en-US" dirty="0" smtClean="0"/>
              <a:t>on the built-in display using </a:t>
            </a:r>
            <a:r>
              <a:rPr lang="en-US" dirty="0" smtClean="0"/>
              <a:t>the latest firmware on the original hardware. </a:t>
            </a:r>
            <a:r>
              <a:rPr lang="en-US" dirty="0" smtClean="0"/>
              <a:t>(A later model such as the v2</a:t>
            </a:r>
            <a:r>
              <a:rPr lang="en-US" dirty="0" smtClean="0"/>
              <a:t>, F, or </a:t>
            </a:r>
            <a:r>
              <a:rPr lang="en-US" dirty="0" smtClean="0"/>
              <a:t>H may be required.)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our measured</a:t>
            </a:r>
            <a:br>
              <a:rPr lang="en-US" dirty="0" smtClean="0"/>
            </a:br>
            <a:r>
              <a:rPr lang="en-US" dirty="0" smtClean="0"/>
              <a:t>VF, the error is less</a:t>
            </a:r>
            <a:br>
              <a:rPr lang="en-US" dirty="0" smtClean="0"/>
            </a:br>
            <a:r>
              <a:rPr lang="en-US" dirty="0" smtClean="0"/>
              <a:t>than 3cm</a:t>
            </a:r>
          </a:p>
          <a:p>
            <a:endParaRPr lang="en-US" dirty="0" smtClean="0"/>
          </a:p>
          <a:p>
            <a:r>
              <a:rPr lang="en-US" dirty="0" smtClean="0"/>
              <a:t>Using the expected VF</a:t>
            </a:r>
            <a:br>
              <a:rPr lang="en-US" dirty="0" smtClean="0"/>
            </a:br>
            <a:r>
              <a:rPr lang="en-US" dirty="0" smtClean="0"/>
              <a:t>of 0.66 instead, the</a:t>
            </a:r>
            <a:br>
              <a:rPr lang="en-US" dirty="0" smtClean="0"/>
            </a:br>
            <a:r>
              <a:rPr lang="en-US" dirty="0" smtClean="0"/>
              <a:t>error is almost 12cm!</a:t>
            </a:r>
          </a:p>
          <a:p>
            <a:endParaRPr lang="en-US" dirty="0" smtClean="0"/>
          </a:p>
          <a:p>
            <a:r>
              <a:rPr lang="en-US" dirty="0" smtClean="0"/>
              <a:t>Don’t trust the </a:t>
            </a:r>
            <a:r>
              <a:rPr lang="en-US" dirty="0" smtClean="0"/>
              <a:t>specs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Length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66800"/>
            <a:ext cx="4191000" cy="551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use the same single-port cable length measurement to find </a:t>
            </a:r>
            <a:r>
              <a:rPr lang="en-US" dirty="0" smtClean="0"/>
              <a:t>a </a:t>
            </a:r>
            <a:r>
              <a:rPr lang="en-US" dirty="0" smtClean="0"/>
              <a:t>fault in a cable</a:t>
            </a:r>
          </a:p>
          <a:p>
            <a:endParaRPr lang="en-US" dirty="0" smtClean="0"/>
          </a:p>
          <a:p>
            <a:r>
              <a:rPr lang="en-US" dirty="0" smtClean="0"/>
              <a:t>I used a scrap cable, identical to the junk cable we used earlier, that I had cut to make a jumper. </a:t>
            </a:r>
          </a:p>
          <a:p>
            <a:endParaRPr lang="en-US" dirty="0" smtClean="0"/>
          </a:p>
          <a:p>
            <a:r>
              <a:rPr lang="en-US" dirty="0" smtClean="0"/>
              <a:t>I attached an additional 21.75” of cable at the shield to simulate a cable with a break in the center conductor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To Fault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break was at</a:t>
            </a:r>
            <a:br>
              <a:rPr lang="en-US" dirty="0" smtClean="0"/>
            </a:br>
            <a:r>
              <a:rPr lang="en-US" dirty="0" smtClean="0"/>
              <a:t>exactly 50”</a:t>
            </a:r>
          </a:p>
          <a:p>
            <a:endParaRPr lang="en-US" dirty="0" smtClean="0"/>
          </a:p>
          <a:p>
            <a:r>
              <a:rPr lang="en-US" dirty="0" smtClean="0"/>
              <a:t>The fault was found</a:t>
            </a:r>
            <a:br>
              <a:rPr lang="en-US" dirty="0" smtClean="0"/>
            </a:br>
            <a:r>
              <a:rPr lang="en-US" dirty="0" smtClean="0"/>
              <a:t>at 49.6”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Error of less than</a:t>
            </a:r>
            <a:br>
              <a:rPr lang="en-US" dirty="0" smtClean="0"/>
            </a:br>
            <a:r>
              <a:rPr lang="en-US" dirty="0" smtClean="0"/>
              <a:t>½ inch!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To Fault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6800"/>
            <a:ext cx="4191000" cy="549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From just those two measurements</a:t>
            </a:r>
          </a:p>
          <a:p>
            <a:r>
              <a:rPr lang="en-US" dirty="0" smtClean="0"/>
              <a:t>Reflection coefficient (S11)</a:t>
            </a:r>
          </a:p>
          <a:p>
            <a:r>
              <a:rPr lang="en-US" dirty="0" smtClean="0"/>
              <a:t>Transmission </a:t>
            </a:r>
            <a:r>
              <a:rPr lang="en-US" dirty="0" smtClean="0"/>
              <a:t>coefficient (S21)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You can calculate </a:t>
            </a:r>
          </a:p>
          <a:p>
            <a:r>
              <a:rPr lang="en-US" dirty="0" smtClean="0"/>
              <a:t>Return &amp; Insertion loss</a:t>
            </a:r>
          </a:p>
          <a:p>
            <a:r>
              <a:rPr lang="en-US" dirty="0" smtClean="0"/>
              <a:t>Complex Impedance</a:t>
            </a:r>
          </a:p>
          <a:p>
            <a:r>
              <a:rPr lang="en-US" dirty="0" smtClean="0"/>
              <a:t>Resistance</a:t>
            </a:r>
          </a:p>
          <a:p>
            <a:r>
              <a:rPr lang="en-US" dirty="0" smtClean="0"/>
              <a:t>Reactance</a:t>
            </a:r>
          </a:p>
          <a:p>
            <a:r>
              <a:rPr lang="en-US" dirty="0" smtClean="0"/>
              <a:t>SWR</a:t>
            </a:r>
          </a:p>
          <a:p>
            <a:endParaRPr lang="en-US" dirty="0" smtClean="0"/>
          </a:p>
          <a:p>
            <a:r>
              <a:rPr lang="en-US" dirty="0" smtClean="0"/>
              <a:t>And more…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VNA?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NanoVNA</a:t>
            </a:r>
            <a:r>
              <a:rPr lang="en-US" dirty="0" smtClean="0"/>
              <a:t> is an impressive instrument that will only get better with time</a:t>
            </a:r>
          </a:p>
          <a:p>
            <a:endParaRPr lang="en-US" dirty="0" smtClean="0"/>
          </a:p>
          <a:p>
            <a:r>
              <a:rPr lang="en-US" dirty="0" smtClean="0"/>
              <a:t>It’s as empowering as it is inexpensive</a:t>
            </a:r>
          </a:p>
          <a:p>
            <a:endParaRPr lang="en-US" dirty="0" smtClean="0"/>
          </a:p>
          <a:p>
            <a:r>
              <a:rPr lang="en-US" dirty="0" smtClean="0"/>
              <a:t>It can replace some common instruments</a:t>
            </a:r>
          </a:p>
          <a:p>
            <a:endParaRPr lang="en-US" dirty="0" smtClean="0"/>
          </a:p>
          <a:p>
            <a:r>
              <a:rPr lang="en-US" dirty="0" smtClean="0"/>
              <a:t>It has a wide variety of uses in the ham shack</a:t>
            </a:r>
          </a:p>
          <a:p>
            <a:endParaRPr lang="en-US" dirty="0" smtClean="0"/>
          </a:p>
          <a:p>
            <a:r>
              <a:rPr lang="en-US" dirty="0" smtClean="0"/>
              <a:t>It will soon be considered essential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Thomas C. </a:t>
            </a:r>
            <a:r>
              <a:rPr lang="en-US" sz="2000" dirty="0" err="1" smtClean="0"/>
              <a:t>Baier</a:t>
            </a:r>
            <a:r>
              <a:rPr lang="en-US" sz="2000" dirty="0" smtClean="0"/>
              <a:t>, DG8SAQ, "A Low Budget Vector Network Analyzer for AF to UHF", </a:t>
            </a:r>
            <a:r>
              <a:rPr lang="en-US" sz="2000" i="1" dirty="0" smtClean="0"/>
              <a:t>QEX</a:t>
            </a:r>
            <a:r>
              <a:rPr lang="en-US" sz="2000" dirty="0" smtClean="0"/>
              <a:t>, Mar/Apr 2007, ARRL, pp </a:t>
            </a:r>
            <a:r>
              <a:rPr lang="en-US" sz="2000" dirty="0" smtClean="0"/>
              <a:t>46-54</a:t>
            </a:r>
            <a:br>
              <a:rPr lang="en-US" sz="2000" dirty="0" smtClean="0"/>
            </a:br>
            <a:r>
              <a:rPr lang="en-US" sz="2000" dirty="0" smtClean="0"/>
              <a:t>http</a:t>
            </a:r>
            <a:r>
              <a:rPr lang="en-US" sz="2000" dirty="0" smtClean="0"/>
              <a:t>://web.archive.org/web/20100526025515/https://mydarc.de/DG8SAQ/VNWA/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Thomas C. </a:t>
            </a:r>
            <a:r>
              <a:rPr lang="en-US" sz="2000" dirty="0" err="1" smtClean="0"/>
              <a:t>Baier</a:t>
            </a:r>
            <a:r>
              <a:rPr lang="en-US" sz="2000" dirty="0" smtClean="0"/>
              <a:t>, DG8SAQ, "A Small, Simple, USB-Powered Vector Network Analyzer Covering 1 kHz to 1.3 GHz", </a:t>
            </a:r>
            <a:r>
              <a:rPr lang="en-US" sz="2000" i="1" dirty="0" smtClean="0"/>
              <a:t>QEX</a:t>
            </a:r>
            <a:r>
              <a:rPr lang="en-US" sz="2000" dirty="0" smtClean="0"/>
              <a:t>, Mar/Apr </a:t>
            </a:r>
            <a:r>
              <a:rPr lang="en-US" sz="2000" dirty="0" smtClean="0"/>
              <a:t>2009, ARRL</a:t>
            </a:r>
            <a:r>
              <a:rPr lang="en-US" sz="2000" dirty="0" smtClean="0"/>
              <a:t>, pp </a:t>
            </a:r>
            <a:r>
              <a:rPr lang="en-US" sz="2000" dirty="0" smtClean="0"/>
              <a:t>32-36</a:t>
            </a:r>
            <a:br>
              <a:rPr lang="en-US" sz="2000" dirty="0" smtClean="0"/>
            </a:br>
            <a:r>
              <a:rPr lang="en-US" sz="2000" dirty="0" smtClean="0"/>
              <a:t>https</a:t>
            </a:r>
            <a:r>
              <a:rPr lang="en-US" sz="2000" dirty="0" smtClean="0"/>
              <a:t>://www.sdr-kits.net/documents/Baier_VNWA2_QEX.pdf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Thomas C. </a:t>
            </a:r>
            <a:r>
              <a:rPr lang="en-US" sz="2000" dirty="0" err="1" smtClean="0"/>
              <a:t>Baier</a:t>
            </a:r>
            <a:r>
              <a:rPr lang="en-US" sz="2000" dirty="0" smtClean="0"/>
              <a:t>, DG8SAQ, "Letters to the Editor, A Low Budget Vector Network Analyzer for AF to UHF", </a:t>
            </a:r>
            <a:r>
              <a:rPr lang="en-US" sz="2000" i="1" dirty="0" smtClean="0"/>
              <a:t>QEX</a:t>
            </a:r>
            <a:r>
              <a:rPr lang="en-US" sz="2000" dirty="0" smtClean="0"/>
              <a:t>, Jul/Aug 2007, ARRL, pp </a:t>
            </a:r>
            <a:r>
              <a:rPr lang="en-US" sz="2000" dirty="0" smtClean="0"/>
              <a:t>1-3</a:t>
            </a:r>
            <a:br>
              <a:rPr lang="en-US" sz="2000" dirty="0" smtClean="0"/>
            </a:br>
            <a:r>
              <a:rPr lang="en-US" sz="2000" dirty="0" smtClean="0"/>
              <a:t>http</a:t>
            </a:r>
            <a:r>
              <a:rPr lang="en-US" sz="2000" dirty="0" smtClean="0"/>
              <a:t>://web.archive.org/web/20100326100318/http://</a:t>
            </a:r>
            <a:r>
              <a:rPr lang="en-US" sz="2000" dirty="0" smtClean="0"/>
              <a:t>sdr-kits.net/DG8SAQ/VNWA/QEX-Letters.pdf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200" dirty="0" smtClean="0"/>
              <a:t>BH5HNU, "</a:t>
            </a:r>
            <a:r>
              <a:rPr lang="en-US" sz="2200" dirty="0" err="1" smtClean="0"/>
              <a:t>NanoVNA</a:t>
            </a:r>
            <a:r>
              <a:rPr lang="en-US" sz="2200" dirty="0" smtClean="0"/>
              <a:t>-F Handheld Vector Network Analyzer Incomplete Manual", 2020-01-08, </a:t>
            </a:r>
            <a:r>
              <a:rPr lang="en-US" sz="2200" i="1" dirty="0" smtClean="0"/>
              <a:t>Hangzhou </a:t>
            </a:r>
            <a:r>
              <a:rPr lang="en-US" sz="2200" i="1" dirty="0" err="1" smtClean="0"/>
              <a:t>Minghong</a:t>
            </a:r>
            <a:r>
              <a:rPr lang="en-US" sz="2200" i="1" dirty="0" smtClean="0"/>
              <a:t> Electronic Technology Co., Ltd.</a:t>
            </a:r>
            <a:r>
              <a:rPr lang="en-US" sz="2200" dirty="0" smtClean="0"/>
              <a:t>, https://www.deepelec.com/files/NanoVNA-F_Handheld_Vector_Network_Analyzer_Incomplete_Manual_v1.0.pdf</a:t>
            </a:r>
          </a:p>
          <a:p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IMSAI Guy, "NANOVNA Demystified", 2020-07-26, https://www.youtube.com/watch?v=yGKWBpgN8PU</a:t>
            </a:r>
          </a:p>
          <a:p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Gregg Messenger, VE6WGM, "</a:t>
            </a:r>
            <a:r>
              <a:rPr lang="en-US" sz="2200" dirty="0" err="1" smtClean="0"/>
              <a:t>nanoVNA</a:t>
            </a:r>
            <a:r>
              <a:rPr lang="en-US" sz="2200" dirty="0" smtClean="0"/>
              <a:t> - Characteristic Impedance Measurement Methods - Testing 75 Ohm Coax", 2020-07-07, https://www.youtube.com/watch?v=8c13PPA51zs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5148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Gregg Messenger, VE6WGM, "</a:t>
            </a:r>
            <a:r>
              <a:rPr lang="en-US" sz="2000" dirty="0" err="1" smtClean="0"/>
              <a:t>nanoVNA</a:t>
            </a:r>
            <a:r>
              <a:rPr lang="en-US" sz="2000" dirty="0" smtClean="0"/>
              <a:t> - Coaxial Cable Measurement Methods (Characteristic Impedance and Cable Loss)", </a:t>
            </a:r>
            <a:r>
              <a:rPr lang="en-US" sz="2000" dirty="0" smtClean="0"/>
              <a:t>2020-07-07, https://www.youtube.com/watch?v=G66_iqOu-Bs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OwOComm</a:t>
            </a:r>
            <a:r>
              <a:rPr lang="en-US" sz="2000" dirty="0" smtClean="0"/>
              <a:t>, “</a:t>
            </a:r>
            <a:r>
              <a:rPr lang="en-US" sz="2000" dirty="0" err="1" smtClean="0"/>
              <a:t>NanoVNA</a:t>
            </a:r>
            <a:r>
              <a:rPr lang="en-US" sz="2000" dirty="0" smtClean="0"/>
              <a:t> V2 </a:t>
            </a:r>
            <a:r>
              <a:rPr lang="en-US" sz="2000" dirty="0" smtClean="0"/>
              <a:t>Users Manual”, 2020-09</a:t>
            </a:r>
            <a:r>
              <a:rPr lang="en-US" sz="2000" dirty="0" smtClean="0"/>
              <a:t>,  </a:t>
            </a:r>
            <a:r>
              <a:rPr lang="en-US" sz="2000" dirty="0" smtClean="0"/>
              <a:t>https://nanorfe.com/nanovna-v2-user-manual.html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Salil</a:t>
            </a:r>
            <a:r>
              <a:rPr lang="en-US" sz="2000" dirty="0" smtClean="0"/>
              <a:t> </a:t>
            </a:r>
            <a:r>
              <a:rPr lang="en-US" sz="2000" dirty="0" err="1" smtClean="0"/>
              <a:t>Tenbe</a:t>
            </a:r>
            <a:r>
              <a:rPr lang="en-US" sz="2000" dirty="0" smtClean="0"/>
              <a:t>, VU3XEN, "Accurately measuring cable length with </a:t>
            </a:r>
            <a:r>
              <a:rPr lang="en-US" sz="2000" dirty="0" err="1" smtClean="0"/>
              <a:t>NanoVNA</a:t>
            </a:r>
            <a:r>
              <a:rPr lang="en-US" sz="2000" dirty="0" smtClean="0"/>
              <a:t>", 2019-08-18, https://nuclearrambo.com/wordpress/accurately-measuring-cable-length-with-nanovna/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Salil</a:t>
            </a:r>
            <a:r>
              <a:rPr lang="en-US" sz="2000" dirty="0" smtClean="0"/>
              <a:t> </a:t>
            </a:r>
            <a:r>
              <a:rPr lang="en-US" sz="2000" dirty="0" err="1" smtClean="0"/>
              <a:t>Tenbe</a:t>
            </a:r>
            <a:r>
              <a:rPr lang="en-US" sz="2000" dirty="0" smtClean="0"/>
              <a:t>, VU3XEN, "Comparing </a:t>
            </a:r>
            <a:r>
              <a:rPr lang="en-US" sz="2000" dirty="0" err="1" smtClean="0"/>
              <a:t>NanoVNA</a:t>
            </a:r>
            <a:r>
              <a:rPr lang="en-US" sz="2000" dirty="0" smtClean="0"/>
              <a:t> with the </a:t>
            </a:r>
            <a:r>
              <a:rPr lang="en-US" sz="2000" dirty="0" err="1" smtClean="0"/>
              <a:t>Keysight</a:t>
            </a:r>
            <a:r>
              <a:rPr lang="en-US" sz="2000" dirty="0" smtClean="0"/>
              <a:t> </a:t>
            </a:r>
            <a:r>
              <a:rPr lang="en-US" sz="2000" dirty="0" err="1" smtClean="0"/>
              <a:t>Fieldfox</a:t>
            </a:r>
            <a:r>
              <a:rPr lang="en-US" sz="2000" dirty="0" smtClean="0"/>
              <a:t> N9952A", 2019-08-13, https://nuclearrambo.com/wordpress/comparing-nanovna-with-the-keysight-fieldfox-n9952a/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Analyze Antenna systems</a:t>
            </a:r>
          </a:p>
          <a:p>
            <a:r>
              <a:rPr lang="en-US" dirty="0" smtClean="0"/>
              <a:t>Analyze filters</a:t>
            </a:r>
          </a:p>
          <a:p>
            <a:r>
              <a:rPr lang="en-US" dirty="0" smtClean="0"/>
              <a:t>Perform a wide variety of cable measurements</a:t>
            </a:r>
          </a:p>
          <a:p>
            <a:r>
              <a:rPr lang="en-US" dirty="0" smtClean="0"/>
              <a:t>Make phase-matched cables</a:t>
            </a:r>
          </a:p>
          <a:p>
            <a:r>
              <a:rPr lang="en-US" dirty="0" smtClean="0"/>
              <a:t>Measure discrete components (inductors, crystals, etc.)</a:t>
            </a:r>
          </a:p>
          <a:p>
            <a:r>
              <a:rPr lang="en-US" dirty="0" smtClean="0"/>
              <a:t>So much more…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with it?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VNAs are very expensive</a:t>
            </a:r>
          </a:p>
          <a:p>
            <a:r>
              <a:rPr lang="en-US" dirty="0" smtClean="0"/>
              <a:t>Tens of thousands of dollars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NanoVNA</a:t>
            </a:r>
            <a:r>
              <a:rPr lang="en-US" dirty="0" smtClean="0"/>
              <a:t> costs less than $100</a:t>
            </a:r>
          </a:p>
          <a:p>
            <a:r>
              <a:rPr lang="en-US" dirty="0" smtClean="0"/>
              <a:t>Older models under $50</a:t>
            </a:r>
          </a:p>
          <a:p>
            <a:endParaRPr lang="en-US" dirty="0" smtClean="0"/>
          </a:p>
          <a:p>
            <a:r>
              <a:rPr lang="en-US" dirty="0" smtClean="0"/>
              <a:t>How is this possible?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so cheap?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by Thomas </a:t>
            </a:r>
            <a:r>
              <a:rPr lang="en-US" dirty="0" err="1" smtClean="0"/>
              <a:t>Baier</a:t>
            </a:r>
            <a:r>
              <a:rPr lang="en-US" dirty="0" smtClean="0"/>
              <a:t> DG8SAQ</a:t>
            </a:r>
          </a:p>
          <a:p>
            <a:r>
              <a:rPr lang="en-US" dirty="0" smtClean="0"/>
              <a:t>Professor at University of Applied Sciences in Ulm, Germany</a:t>
            </a:r>
          </a:p>
          <a:p>
            <a:endParaRPr lang="en-US" dirty="0" smtClean="0"/>
          </a:p>
          <a:p>
            <a:r>
              <a:rPr lang="en-US" dirty="0" smtClean="0"/>
              <a:t>Published in the Mar/Apr 2007 issue of QEX</a:t>
            </a:r>
          </a:p>
          <a:p>
            <a:r>
              <a:rPr lang="en-US" dirty="0" smtClean="0"/>
              <a:t>Updated in the Jan/Feb 2009 issue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Invented by a Ham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Invented by a Ham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8915400" cy="388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05000" y="5715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http://web.archive.org/web/20100526025515/http://sdr-kits.net/DG8SAQ/VNWA/baier_VNWA10_QEX.pdf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Baier’s</a:t>
            </a:r>
            <a:r>
              <a:rPr lang="en-US" dirty="0" smtClean="0"/>
              <a:t> idea was to mix the signals down to AF and use a computer and sound card </a:t>
            </a:r>
          </a:p>
          <a:p>
            <a:r>
              <a:rPr lang="en-US" dirty="0" smtClean="0"/>
              <a:t>This design was used in the VNWA, which </a:t>
            </a:r>
            <a:r>
              <a:rPr lang="en-US" dirty="0" err="1" smtClean="0"/>
              <a:t>Baier</a:t>
            </a:r>
            <a:r>
              <a:rPr lang="en-US" dirty="0" smtClean="0"/>
              <a:t> sold commercially for ~$500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Invented by a Ham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733800"/>
            <a:ext cx="513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RICE">
      <a:dk1>
        <a:srgbClr val="23253C"/>
      </a:dk1>
      <a:lt1>
        <a:sysClr val="window" lastClr="FFFFFF"/>
      </a:lt1>
      <a:dk2>
        <a:srgbClr val="464646"/>
      </a:dk2>
      <a:lt2>
        <a:srgbClr val="FFFFFF"/>
      </a:lt2>
      <a:accent1>
        <a:srgbClr val="474B78"/>
      </a:accent1>
      <a:accent2>
        <a:srgbClr val="DA1F28"/>
      </a:accent2>
      <a:accent3>
        <a:srgbClr val="FFC000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20830</TotalTime>
  <Words>1470</Words>
  <Application>Microsoft Office PowerPoint</Application>
  <PresentationFormat>On-screen Show (4:3)</PresentationFormat>
  <Paragraphs>260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Concourse</vt:lpstr>
      <vt:lpstr>Your NanoVNA and You</vt:lpstr>
      <vt:lpstr>Overview</vt:lpstr>
      <vt:lpstr>What’s a VNA?</vt:lpstr>
      <vt:lpstr>What’s a VNA?</vt:lpstr>
      <vt:lpstr>What can you do with it?</vt:lpstr>
      <vt:lpstr>Why is it so cheap?</vt:lpstr>
      <vt:lpstr>Invented by a Ham</vt:lpstr>
      <vt:lpstr>Invented by a Ham</vt:lpstr>
      <vt:lpstr>Invented by a Ham</vt:lpstr>
      <vt:lpstr>Invented by a Ham</vt:lpstr>
      <vt:lpstr>NanoVNA</vt:lpstr>
      <vt:lpstr>NanoVNA</vt:lpstr>
      <vt:lpstr>NanoVNA</vt:lpstr>
      <vt:lpstr>Variations</vt:lpstr>
      <vt:lpstr>Is it any good?</vt:lpstr>
      <vt:lpstr>Is it any good?</vt:lpstr>
      <vt:lpstr>Limitations</vt:lpstr>
      <vt:lpstr>Let’s try it out!</vt:lpstr>
      <vt:lpstr>Out of the box</vt:lpstr>
      <vt:lpstr>Out of the box</vt:lpstr>
      <vt:lpstr>Smith Chart &amp; SWR</vt:lpstr>
      <vt:lpstr>Phase &amp; Return Loss</vt:lpstr>
      <vt:lpstr>Cable Measurements</vt:lpstr>
      <vt:lpstr>Characteristic Impedance </vt:lpstr>
      <vt:lpstr>Characteristic Impedance</vt:lpstr>
      <vt:lpstr>Characteristic Impedance</vt:lpstr>
      <vt:lpstr>Characteristic Impedance </vt:lpstr>
      <vt:lpstr>Velocity Factor</vt:lpstr>
      <vt:lpstr>Velocity Factor</vt:lpstr>
      <vt:lpstr>Velocity Factor</vt:lpstr>
      <vt:lpstr>Velocity Factor</vt:lpstr>
      <vt:lpstr>Velocity Factor</vt:lpstr>
      <vt:lpstr>Cable Length</vt:lpstr>
      <vt:lpstr>Cable Length</vt:lpstr>
      <vt:lpstr>Cable Length</vt:lpstr>
      <vt:lpstr>Cable Length</vt:lpstr>
      <vt:lpstr>Cable Length</vt:lpstr>
      <vt:lpstr>Distance To Fault</vt:lpstr>
      <vt:lpstr>Distance To Fault</vt:lpstr>
      <vt:lpstr>Conclusion</vt:lpstr>
      <vt:lpstr>References</vt:lpstr>
      <vt:lpstr>References</vt:lpstr>
      <vt:lpstr>References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drichardson</dc:creator>
  <cp:lastModifiedBy>drichardson</cp:lastModifiedBy>
  <cp:revision>1046</cp:revision>
  <dcterms:created xsi:type="dcterms:W3CDTF">2020-11-13T19:51:28Z</dcterms:created>
  <dcterms:modified xsi:type="dcterms:W3CDTF">2020-11-30T21:34:58Z</dcterms:modified>
</cp:coreProperties>
</file>